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4" r:id="rId3"/>
    <p:sldId id="327" r:id="rId4"/>
    <p:sldId id="329" r:id="rId5"/>
    <p:sldId id="330" r:id="rId6"/>
    <p:sldId id="315" r:id="rId7"/>
    <p:sldId id="331" r:id="rId8"/>
    <p:sldId id="332" r:id="rId9"/>
    <p:sldId id="333" r:id="rId10"/>
    <p:sldId id="334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88" y="12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bpedia.org/page/Mordin_Solu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masseffect/status/1420036454042857472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shorts/-wnVehCqxzQ" TargetMode="Externa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>
                <a:solidFill>
                  <a:schemeClr val="bg1"/>
                </a:solidFill>
              </a:rPr>
              <a:t>Структурирование и разметка данных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Google Shape;156;p24"/>
          <p:cNvSpPr txBox="1"/>
          <p:nvPr/>
        </p:nvSpPr>
        <p:spPr>
          <a:xfrm>
            <a:off x="6670278" y="4040426"/>
            <a:ext cx="23412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ru-RU" sz="1400" kern="0" dirty="0" smtClean="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Юрьев Александр</a:t>
            </a:r>
            <a:endParaRPr sz="1400" kern="0" dirty="0">
              <a:solidFill>
                <a:srgbClr val="FFFFFF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ru-RU" sz="1400" kern="0" dirty="0" err="1" smtClean="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Агнаев</a:t>
            </a:r>
            <a:r>
              <a:rPr lang="ru-RU" sz="1400" kern="0" dirty="0" smtClean="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 Александр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ru-RU" sz="1400" kern="0" dirty="0" err="1" smtClean="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Паршинцева</a:t>
            </a:r>
            <a:r>
              <a:rPr lang="ru-RU" sz="1400" kern="0" dirty="0" smtClean="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rPr>
              <a:t> Александра</a:t>
            </a:r>
            <a:endParaRPr sz="1400" kern="0" dirty="0">
              <a:solidFill>
                <a:srgbClr val="FFFFFF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99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разметки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528944"/>
            <a:ext cx="404704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dirty="0" smtClean="0">
                <a:solidFill>
                  <a:srgbClr val="404040"/>
                </a:solidFill>
                <a:latin typeface="Golos Text" panose="020B0604020202020204" charset="0"/>
                <a:cs typeface="Golos Text" panose="020B0604020202020204" charset="0"/>
              </a:rPr>
              <a:t>5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Golos Text" panose="020B0604020202020204" charset="0"/>
                <a:cs typeface="Golos Text" panose="020B0604020202020204" charset="0"/>
              </a:rPr>
              <a:t>. </a:t>
            </a:r>
            <a:r>
              <a:rPr lang="ru-RU" b="1" dirty="0">
                <a:latin typeface="Golos Text" panose="020B0604020202020204" charset="0"/>
                <a:cs typeface="Golos Text" panose="020B0604020202020204" charset="0"/>
              </a:rPr>
              <a:t>Комментарии зрителей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681844"/>
              </p:ext>
            </p:extLst>
          </p:nvPr>
        </p:nvGraphicFramePr>
        <p:xfrm>
          <a:off x="81010" y="957935"/>
          <a:ext cx="8653670" cy="3709366"/>
        </p:xfrm>
        <a:graphic>
          <a:graphicData uri="http://schemas.openxmlformats.org/drawingml/2006/table">
            <a:tbl>
              <a:tblPr/>
              <a:tblGrid>
                <a:gridCol w="2617304">
                  <a:extLst>
                    <a:ext uri="{9D8B030D-6E8A-4147-A177-3AD203B41FA5}">
                      <a16:colId xmlns:a16="http://schemas.microsoft.com/office/drawing/2014/main" val="3888109627"/>
                    </a:ext>
                  </a:extLst>
                </a:gridCol>
                <a:gridCol w="6036366">
                  <a:extLst>
                    <a:ext uri="{9D8B030D-6E8A-4147-A177-3AD203B41FA5}">
                      <a16:colId xmlns:a16="http://schemas.microsoft.com/office/drawing/2014/main" val="608051075"/>
                    </a:ext>
                  </a:extLst>
                </a:gridCol>
              </a:tblGrid>
              <a:tr h="286177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161409"/>
                  </a:ext>
                </a:extLst>
              </a:tr>
              <a:tr h="28617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comment_id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827765"/>
                  </a:ext>
                </a:extLst>
              </a:tr>
              <a:tr h="96174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comment_text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Glad you got the chance to experience such a heart felt moment with Mordin. It's horribly sad and I hate losing a favourite character, but the scene really left an impact.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578236"/>
                  </a:ext>
                </a:extLst>
              </a:tr>
              <a:tr h="28617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tokens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["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Glad","you","got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",...]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00956"/>
                  </a:ext>
                </a:extLst>
              </a:tr>
              <a:tr h="455067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dependency_tree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[{"head_token_index":2,"dep_label":"intj","dependent_index":0}, ...]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772588"/>
                  </a:ext>
                </a:extLst>
              </a:tr>
              <a:tr h="7928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entities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[{"entity_id":"1","text":"Mordin","type":"agent","start_token":13,"end_token":13,"kb_link":"</a:t>
                      </a:r>
                      <a:r>
                        <a:rPr lang="en-US" sz="1400" u="none" strike="noStrike">
                          <a:effectLst/>
                          <a:latin typeface="+mn-lt"/>
                          <a:cs typeface="Golos Text" panose="020B0604020202020204" charset="0"/>
                          <a:hlinkClick r:id="rId2"/>
                        </a:rPr>
                        <a:t>https://dbpedia.org/page/Mordin_Solus</a:t>
                      </a:r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"}]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80548"/>
                  </a:ext>
                </a:extLst>
              </a:tr>
              <a:tr h="28617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sentiment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mixed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72442"/>
                  </a:ext>
                </a:extLst>
              </a:tr>
              <a:tr h="286177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timestamp</a:t>
                      </a:r>
                    </a:p>
                  </a:txBody>
                  <a:tcPr marL="41559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2025-06-10T14:30:00Z</a:t>
                      </a:r>
                    </a:p>
                  </a:txBody>
                  <a:tcPr marL="43291" marR="43291" marT="43291" marB="43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83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8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4" y="1233715"/>
            <a:ext cx="3603330" cy="3410856"/>
          </a:xfrm>
        </p:spPr>
        <p:txBody>
          <a:bodyPr/>
          <a:lstStyle/>
          <a:p>
            <a:r>
              <a:rPr lang="ru-RU" dirty="0">
                <a:latin typeface="+mn-lt"/>
              </a:rPr>
              <a:t>Создать прототип ИИ-системы для </a:t>
            </a:r>
            <a:r>
              <a:rPr lang="en-US" dirty="0" smtClean="0">
                <a:latin typeface="+mn-lt"/>
              </a:rPr>
              <a:t>NPC</a:t>
            </a:r>
            <a:r>
              <a:rPr lang="ru-RU" dirty="0" smtClean="0">
                <a:latin typeface="+mn-lt"/>
              </a:rPr>
              <a:t> </a:t>
            </a:r>
            <a:r>
              <a:rPr lang="ru-RU" dirty="0">
                <a:latin typeface="+mn-lt"/>
              </a:rPr>
              <a:t>адаптирующих своё поведение на основе: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статистических данных о выборе игроков в сюжетных RPG;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анализа </a:t>
            </a:r>
            <a:r>
              <a:rPr lang="ru-RU" dirty="0" err="1">
                <a:latin typeface="+mn-lt"/>
              </a:rPr>
              <a:t>видеоконтента</a:t>
            </a:r>
            <a:r>
              <a:rPr lang="ru-RU" dirty="0">
                <a:latin typeface="+mn-lt"/>
              </a:rPr>
              <a:t> (реакций стримеров, </a:t>
            </a:r>
            <a:r>
              <a:rPr lang="ru-RU" dirty="0" err="1">
                <a:latin typeface="+mn-lt"/>
              </a:rPr>
              <a:t>летсплееров</a:t>
            </a:r>
            <a:r>
              <a:rPr lang="ru-RU" dirty="0">
                <a:latin typeface="+mn-lt"/>
              </a:rPr>
              <a:t>, </a:t>
            </a:r>
            <a:r>
              <a:rPr lang="ru-RU" dirty="0" err="1">
                <a:latin typeface="+mn-lt"/>
              </a:rPr>
              <a:t>обзорщиков</a:t>
            </a:r>
            <a:r>
              <a:rPr lang="ru-RU" dirty="0">
                <a:latin typeface="+mn-lt"/>
              </a:rPr>
              <a:t>);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выявления эмоциональных и </a:t>
            </a:r>
            <a:r>
              <a:rPr lang="ru-RU" dirty="0" err="1">
                <a:latin typeface="+mn-lt"/>
              </a:rPr>
              <a:t>нарративных</a:t>
            </a:r>
            <a:r>
              <a:rPr lang="ru-RU" dirty="0">
                <a:latin typeface="+mn-lt"/>
              </a:rPr>
              <a:t> триггеров, влияющих на </a:t>
            </a:r>
            <a:r>
              <a:rPr lang="ru-RU" dirty="0" err="1">
                <a:latin typeface="+mn-lt"/>
              </a:rPr>
              <a:t>вовлечённость</a:t>
            </a:r>
            <a:r>
              <a:rPr lang="ru-RU" dirty="0">
                <a:latin typeface="+mn-lt"/>
              </a:rPr>
              <a:t>.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Цель и задачи проекта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99721" y="1415649"/>
            <a:ext cx="406179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1.	Выбрать и классифицировать сюжетные RPG с выраженной нелинейностью </a:t>
            </a:r>
            <a:r>
              <a:rPr lang="ru-RU" sz="1600" dirty="0" smtClean="0"/>
              <a:t>(</a:t>
            </a:r>
            <a:r>
              <a:rPr lang="ru-RU" sz="1600" dirty="0" err="1" smtClean="0"/>
              <a:t>The</a:t>
            </a:r>
            <a:r>
              <a:rPr lang="ru-RU" sz="1600" dirty="0" smtClean="0"/>
              <a:t> </a:t>
            </a:r>
            <a:r>
              <a:rPr lang="ru-RU" sz="1600" dirty="0" err="1"/>
              <a:t>Witcher</a:t>
            </a:r>
            <a:r>
              <a:rPr lang="ru-RU" sz="1600" dirty="0"/>
              <a:t> 3, BG3, </a:t>
            </a:r>
            <a:r>
              <a:rPr lang="ru-RU" sz="1600" dirty="0" err="1"/>
              <a:t>Tyranny</a:t>
            </a:r>
            <a:r>
              <a:rPr lang="ru-RU" sz="1600" dirty="0"/>
              <a:t>, </a:t>
            </a:r>
            <a:r>
              <a:rPr lang="ru-RU" sz="1600" dirty="0" err="1"/>
              <a:t>Disco</a:t>
            </a:r>
            <a:r>
              <a:rPr lang="ru-RU" sz="1600" dirty="0"/>
              <a:t> </a:t>
            </a:r>
            <a:r>
              <a:rPr lang="ru-RU" sz="1600" dirty="0" err="1"/>
              <a:t>Elysium</a:t>
            </a:r>
            <a:r>
              <a:rPr lang="ru-RU" sz="1600" dirty="0"/>
              <a:t>).</a:t>
            </a:r>
          </a:p>
          <a:p>
            <a:r>
              <a:rPr lang="ru-RU" sz="1600" dirty="0"/>
              <a:t>2.	Собрать открытые данные о пользовательских выборах (форумы, статистика прохождений).</a:t>
            </a:r>
          </a:p>
          <a:p>
            <a:r>
              <a:rPr lang="ru-RU" sz="1600" dirty="0"/>
              <a:t>3.	Собрать и обработать видеоданные (</a:t>
            </a:r>
            <a:r>
              <a:rPr lang="ru-RU" sz="1600" dirty="0" err="1"/>
              <a:t>YouTube</a:t>
            </a:r>
            <a:r>
              <a:rPr lang="ru-RU" sz="1600" dirty="0"/>
              <a:t>, </a:t>
            </a:r>
            <a:r>
              <a:rPr lang="ru-RU" sz="1600" dirty="0" err="1"/>
              <a:t>Twitch</a:t>
            </a:r>
            <a:r>
              <a:rPr lang="ru-RU" sz="1600" dirty="0"/>
              <a:t>) с реакциями на ключевые игровые события.</a:t>
            </a:r>
          </a:p>
          <a:p>
            <a:r>
              <a:rPr lang="ru-RU" sz="1600" dirty="0"/>
              <a:t>4.	Выполнить анализ эмоциональных реакций с помощью методов NLP.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4" y="1233715"/>
            <a:ext cx="3603330" cy="3410856"/>
          </a:xfrm>
        </p:spPr>
        <p:txBody>
          <a:bodyPr/>
          <a:lstStyle/>
          <a:p>
            <a:r>
              <a:rPr lang="ru-RU" b="1" dirty="0" smtClean="0">
                <a:latin typeface="+mn-lt"/>
              </a:rPr>
              <a:t>АУДИО</a:t>
            </a:r>
            <a:endParaRPr lang="en-US" b="1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</a:rPr>
              <a:t>Используется голосовая запись реакции из </a:t>
            </a:r>
            <a:r>
              <a:rPr lang="ru-RU" dirty="0" err="1" smtClean="0">
                <a:latin typeface="+mn-lt"/>
              </a:rPr>
              <a:t>стрима</a:t>
            </a:r>
            <a:r>
              <a:rPr lang="ru-RU" dirty="0" smtClean="0">
                <a:latin typeface="+mn-lt"/>
              </a:rPr>
              <a:t> или </a:t>
            </a:r>
            <a:r>
              <a:rPr lang="ru-RU" dirty="0" err="1" smtClean="0">
                <a:latin typeface="+mn-lt"/>
              </a:rPr>
              <a:t>видеообзора</a:t>
            </a:r>
            <a:endParaRPr lang="ru-RU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+mn-lt"/>
              </a:rPr>
              <a:t>Извлекаются </a:t>
            </a:r>
            <a:r>
              <a:rPr lang="en-US" dirty="0" smtClean="0">
                <a:latin typeface="+mn-lt"/>
              </a:rPr>
              <a:t>MFCC </a:t>
            </a:r>
            <a:r>
              <a:rPr lang="ru-RU" dirty="0" smtClean="0">
                <a:latin typeface="+mn-lt"/>
              </a:rPr>
              <a:t>признаки и спектральные признаки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Используемые модальности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99721" y="1257886"/>
            <a:ext cx="4061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/>
              <a:t>ТЕКСТ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 smtClean="0"/>
              <a:t>Транскрибация</a:t>
            </a:r>
            <a:r>
              <a:rPr lang="ru-RU" sz="1600" dirty="0" smtClean="0"/>
              <a:t> аудио сегмента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Комментарии зрителей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Извлекаются текстовые </a:t>
            </a:r>
            <a:r>
              <a:rPr lang="ru-RU" sz="1600" dirty="0" err="1" smtClean="0"/>
              <a:t>токены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На основе </a:t>
            </a:r>
            <a:r>
              <a:rPr lang="ru-RU" sz="1600" dirty="0" err="1" smtClean="0"/>
              <a:t>токенов</a:t>
            </a:r>
            <a:r>
              <a:rPr lang="ru-RU" sz="1600" dirty="0" smtClean="0"/>
              <a:t> строится дерево зависимостей и описание </a:t>
            </a:r>
            <a:r>
              <a:rPr lang="en-US" sz="1600" dirty="0" smtClean="0"/>
              <a:t>NER-</a:t>
            </a:r>
            <a:r>
              <a:rPr lang="ru-RU" sz="1600" dirty="0" smtClean="0"/>
              <a:t>сущностей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160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583" y="1099930"/>
            <a:ext cx="8242852" cy="3664227"/>
          </a:xfrm>
        </p:spPr>
        <p:txBody>
          <a:bodyPr>
            <a:normAutofit fontScale="55000" lnSpcReduction="20000"/>
          </a:bodyPr>
          <a:lstStyle/>
          <a:p>
            <a:r>
              <a:rPr lang="ru-RU" sz="2100" b="1" dirty="0" smtClean="0">
                <a:latin typeface="+mn-lt"/>
              </a:rPr>
              <a:t>Формальные </a:t>
            </a:r>
            <a:r>
              <a:rPr lang="ru-RU" sz="2100" b="1" dirty="0">
                <a:latin typeface="+mn-lt"/>
              </a:rPr>
              <a:t>требования</a:t>
            </a:r>
          </a:p>
          <a:p>
            <a:r>
              <a:rPr lang="ru-RU" sz="2200" dirty="0">
                <a:latin typeface="+mn-lt"/>
              </a:rPr>
              <a:t>1)  Однозначная структура данных</a:t>
            </a:r>
          </a:p>
          <a:p>
            <a:r>
              <a:rPr lang="ru-RU" sz="2200" dirty="0">
                <a:latin typeface="+mn-lt"/>
              </a:rPr>
              <a:t>•	Схема должна быть </a:t>
            </a:r>
            <a:r>
              <a:rPr lang="ru-RU" sz="2200" dirty="0" err="1">
                <a:latin typeface="+mn-lt"/>
              </a:rPr>
              <a:t>валидируемым</a:t>
            </a:r>
            <a:r>
              <a:rPr lang="ru-RU" sz="2200" dirty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JSON </a:t>
            </a:r>
            <a:r>
              <a:rPr lang="ru-RU" sz="2200" dirty="0">
                <a:latin typeface="+mn-lt"/>
              </a:rPr>
              <a:t>с фиксированными ключами.</a:t>
            </a:r>
          </a:p>
          <a:p>
            <a:r>
              <a:rPr lang="ru-RU" sz="2200" dirty="0">
                <a:latin typeface="+mn-lt"/>
              </a:rPr>
              <a:t>•	Используются </a:t>
            </a:r>
            <a:r>
              <a:rPr lang="en-US" sz="2200" dirty="0">
                <a:latin typeface="+mn-lt"/>
              </a:rPr>
              <a:t>UUID </a:t>
            </a:r>
            <a:r>
              <a:rPr lang="ru-RU" sz="2200" dirty="0">
                <a:latin typeface="+mn-lt"/>
              </a:rPr>
              <a:t>для идентификаторов (</a:t>
            </a:r>
            <a:r>
              <a:rPr lang="en-US" sz="2200" dirty="0" err="1">
                <a:latin typeface="+mn-lt"/>
              </a:rPr>
              <a:t>annotation_id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event_id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segment_id</a:t>
            </a:r>
            <a:r>
              <a:rPr lang="en-US" sz="2200" dirty="0">
                <a:latin typeface="+mn-lt"/>
              </a:rPr>
              <a:t>, </a:t>
            </a:r>
            <a:r>
              <a:rPr lang="ru-RU" sz="2200" dirty="0">
                <a:latin typeface="+mn-lt"/>
              </a:rPr>
              <a:t>и др.).</a:t>
            </a:r>
          </a:p>
          <a:p>
            <a:r>
              <a:rPr lang="ru-RU" sz="2200" dirty="0">
                <a:latin typeface="+mn-lt"/>
              </a:rPr>
              <a:t>•	</a:t>
            </a:r>
            <a:r>
              <a:rPr lang="ru-RU" sz="2200" dirty="0" err="1">
                <a:latin typeface="+mn-lt"/>
              </a:rPr>
              <a:t>Версионирование</a:t>
            </a:r>
            <a:r>
              <a:rPr lang="ru-RU" sz="2200" dirty="0">
                <a:latin typeface="+mn-lt"/>
              </a:rPr>
              <a:t> через поле </a:t>
            </a:r>
            <a:r>
              <a:rPr lang="en-US" sz="2200" dirty="0" err="1">
                <a:latin typeface="+mn-lt"/>
              </a:rPr>
              <a:t>annotation_version</a:t>
            </a:r>
            <a:r>
              <a:rPr lang="en-US" sz="2200" dirty="0">
                <a:latin typeface="+mn-lt"/>
              </a:rPr>
              <a:t>.</a:t>
            </a:r>
          </a:p>
          <a:p>
            <a:r>
              <a:rPr lang="en-US" sz="2200" dirty="0">
                <a:latin typeface="+mn-lt"/>
              </a:rPr>
              <a:t>2)  </a:t>
            </a:r>
            <a:r>
              <a:rPr lang="ru-RU" sz="2200" dirty="0">
                <a:latin typeface="+mn-lt"/>
              </a:rPr>
              <a:t>Поддержка многоуровневой вложенности</a:t>
            </a:r>
          </a:p>
          <a:p>
            <a:r>
              <a:rPr lang="ru-RU" sz="2200" dirty="0">
                <a:latin typeface="+mn-lt"/>
              </a:rPr>
              <a:t>•	Поля </a:t>
            </a:r>
            <a:r>
              <a:rPr lang="en-US" sz="2200" dirty="0">
                <a:latin typeface="+mn-lt"/>
              </a:rPr>
              <a:t>segments, </a:t>
            </a:r>
            <a:r>
              <a:rPr lang="en-US" sz="2200" dirty="0" err="1">
                <a:latin typeface="+mn-lt"/>
              </a:rPr>
              <a:t>viewer_comments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alt_choices</a:t>
            </a:r>
            <a:r>
              <a:rPr lang="en-US" sz="2200" dirty="0">
                <a:latin typeface="+mn-lt"/>
              </a:rPr>
              <a:t>, </a:t>
            </a:r>
            <a:r>
              <a:rPr lang="en-US" sz="2200" dirty="0" err="1">
                <a:latin typeface="+mn-lt"/>
              </a:rPr>
              <a:t>rdf_links</a:t>
            </a:r>
            <a:r>
              <a:rPr lang="en-US" sz="2200" dirty="0">
                <a:latin typeface="+mn-lt"/>
              </a:rPr>
              <a:t> — </a:t>
            </a:r>
            <a:r>
              <a:rPr lang="ru-RU" sz="2200" dirty="0">
                <a:latin typeface="+mn-lt"/>
              </a:rPr>
              <a:t>массивы структурированных объектов.</a:t>
            </a:r>
          </a:p>
          <a:p>
            <a:r>
              <a:rPr lang="ru-RU" sz="2200" dirty="0">
                <a:latin typeface="+mn-lt"/>
              </a:rPr>
              <a:t>3)  Типизация полей</a:t>
            </a:r>
          </a:p>
          <a:p>
            <a:r>
              <a:rPr lang="ru-RU" sz="2200" dirty="0">
                <a:latin typeface="+mn-lt"/>
              </a:rPr>
              <a:t>•	Строгое соблюдение типов: строки, числа с плавающей точкой (</a:t>
            </a:r>
            <a:r>
              <a:rPr lang="en-US" sz="2200" dirty="0">
                <a:latin typeface="+mn-lt"/>
              </a:rPr>
              <a:t>float), </a:t>
            </a:r>
            <a:r>
              <a:rPr lang="ru-RU" sz="2200" dirty="0">
                <a:latin typeface="+mn-lt"/>
              </a:rPr>
              <a:t>булевы значения и массивы.</a:t>
            </a:r>
          </a:p>
          <a:p>
            <a:r>
              <a:rPr lang="ru-RU" sz="2200" dirty="0">
                <a:latin typeface="+mn-lt"/>
              </a:rPr>
              <a:t>•	Числовые значения ограничены допустимыми диапазонами (например, </a:t>
            </a:r>
            <a:r>
              <a:rPr lang="en-US" sz="2200" dirty="0" err="1">
                <a:latin typeface="+mn-lt"/>
              </a:rPr>
              <a:t>sentiment_confidence</a:t>
            </a:r>
            <a:r>
              <a:rPr lang="en-US" sz="2200" dirty="0">
                <a:latin typeface="+mn-lt"/>
              </a:rPr>
              <a:t> ∈ [0.0, 1.0], </a:t>
            </a:r>
            <a:r>
              <a:rPr lang="en-US" sz="2200" dirty="0" err="1">
                <a:latin typeface="+mn-lt"/>
              </a:rPr>
              <a:t>reaction_intensity</a:t>
            </a:r>
            <a:r>
              <a:rPr lang="en-US" sz="2200" dirty="0">
                <a:latin typeface="+mn-lt"/>
              </a:rPr>
              <a:t> ∈ [0, 3]).</a:t>
            </a:r>
          </a:p>
          <a:p>
            <a:r>
              <a:rPr lang="en-US" sz="2200" dirty="0">
                <a:latin typeface="+mn-lt"/>
              </a:rPr>
              <a:t>4)  </a:t>
            </a:r>
            <a:r>
              <a:rPr lang="ru-RU" sz="2200" dirty="0">
                <a:latin typeface="+mn-lt"/>
              </a:rPr>
              <a:t>Совместимость с </a:t>
            </a:r>
            <a:r>
              <a:rPr lang="en-US" sz="2200" dirty="0">
                <a:latin typeface="+mn-lt"/>
              </a:rPr>
              <a:t>NLP-</a:t>
            </a:r>
            <a:r>
              <a:rPr lang="ru-RU" sz="2200" dirty="0">
                <a:latin typeface="+mn-lt"/>
              </a:rPr>
              <a:t>инструментами</a:t>
            </a:r>
          </a:p>
          <a:p>
            <a:r>
              <a:rPr lang="ru-RU" sz="2200" dirty="0">
                <a:latin typeface="+mn-lt"/>
              </a:rPr>
              <a:t>•	</a:t>
            </a:r>
            <a:r>
              <a:rPr lang="ru-RU" sz="2200" dirty="0" err="1">
                <a:latin typeface="+mn-lt"/>
              </a:rPr>
              <a:t>Токенизация</a:t>
            </a:r>
            <a:r>
              <a:rPr lang="ru-RU" sz="2200" dirty="0">
                <a:latin typeface="+mn-lt"/>
              </a:rPr>
              <a:t> (</a:t>
            </a:r>
            <a:r>
              <a:rPr lang="en-US" sz="2200" dirty="0">
                <a:latin typeface="+mn-lt"/>
              </a:rPr>
              <a:t>tokens), </a:t>
            </a:r>
            <a:r>
              <a:rPr lang="ru-RU" sz="2200" dirty="0" err="1">
                <a:latin typeface="+mn-lt"/>
              </a:rPr>
              <a:t>лемматизация</a:t>
            </a:r>
            <a:r>
              <a:rPr lang="ru-RU" sz="2200" dirty="0">
                <a:latin typeface="+mn-lt"/>
              </a:rPr>
              <a:t> (</a:t>
            </a:r>
            <a:r>
              <a:rPr lang="en-US" sz="2200" dirty="0" err="1">
                <a:latin typeface="+mn-lt"/>
              </a:rPr>
              <a:t>lemma_list</a:t>
            </a:r>
            <a:r>
              <a:rPr lang="en-US" sz="2200" dirty="0">
                <a:latin typeface="+mn-lt"/>
              </a:rPr>
              <a:t>), POS-</a:t>
            </a:r>
            <a:r>
              <a:rPr lang="ru-RU" sz="2200" dirty="0">
                <a:latin typeface="+mn-lt"/>
              </a:rPr>
              <a:t>теги (</a:t>
            </a:r>
            <a:r>
              <a:rPr lang="en-US" sz="2200" dirty="0" err="1">
                <a:latin typeface="+mn-lt"/>
              </a:rPr>
              <a:t>pos_tags</a:t>
            </a:r>
            <a:r>
              <a:rPr lang="en-US" sz="2200" dirty="0">
                <a:latin typeface="+mn-lt"/>
              </a:rPr>
              <a:t>), dependency tree </a:t>
            </a:r>
            <a:r>
              <a:rPr lang="ru-RU" sz="2200" dirty="0">
                <a:latin typeface="+mn-lt"/>
              </a:rPr>
              <a:t>соответствуют формату </a:t>
            </a:r>
            <a:r>
              <a:rPr lang="en-US" sz="2200" dirty="0">
                <a:latin typeface="+mn-lt"/>
              </a:rPr>
              <a:t>Universal Dependencies.</a:t>
            </a:r>
          </a:p>
          <a:p>
            <a:r>
              <a:rPr lang="en-US" sz="2200" dirty="0">
                <a:latin typeface="+mn-lt"/>
              </a:rPr>
              <a:t>•	</a:t>
            </a:r>
            <a:r>
              <a:rPr lang="ru-RU" sz="2200" dirty="0">
                <a:latin typeface="+mn-lt"/>
              </a:rPr>
              <a:t>Поддержка </a:t>
            </a:r>
            <a:r>
              <a:rPr lang="en-US" sz="2200" dirty="0">
                <a:latin typeface="+mn-lt"/>
              </a:rPr>
              <a:t>NER 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>
                <a:latin typeface="+mn-lt"/>
              </a:rPr>
              <a:t>5)  </a:t>
            </a:r>
            <a:r>
              <a:rPr lang="ru-RU" sz="2200" dirty="0">
                <a:latin typeface="+mn-lt"/>
              </a:rPr>
              <a:t>Техническая совместимость и миграция</a:t>
            </a:r>
          </a:p>
          <a:p>
            <a:r>
              <a:rPr lang="ru-RU" sz="2200" dirty="0">
                <a:latin typeface="+mn-lt"/>
              </a:rPr>
              <a:t>•	Предусмотрено поле </a:t>
            </a:r>
            <a:r>
              <a:rPr lang="en-US" sz="2200" dirty="0" err="1">
                <a:latin typeface="+mn-lt"/>
              </a:rPr>
              <a:t>annotation_version</a:t>
            </a:r>
            <a:r>
              <a:rPr lang="en-US" sz="2200" dirty="0">
                <a:latin typeface="+mn-lt"/>
              </a:rPr>
              <a:t>, </a:t>
            </a:r>
            <a:r>
              <a:rPr lang="ru-RU" sz="2200" dirty="0">
                <a:latin typeface="+mn-lt"/>
              </a:rPr>
              <a:t>позволяющее обновлять схему без потери обратной совместимости.</a:t>
            </a:r>
          </a:p>
          <a:p>
            <a:r>
              <a:rPr lang="ru-RU" sz="2200" dirty="0">
                <a:latin typeface="+mn-lt"/>
              </a:rPr>
              <a:t>•	Все временные отметки (</a:t>
            </a:r>
            <a:r>
              <a:rPr lang="en-US" sz="2200" dirty="0" err="1">
                <a:latin typeface="+mn-lt"/>
              </a:rPr>
              <a:t>annotation_timestamp</a:t>
            </a:r>
            <a:r>
              <a:rPr lang="en-US" sz="2200" dirty="0">
                <a:latin typeface="+mn-lt"/>
              </a:rPr>
              <a:t>) </a:t>
            </a:r>
            <a:r>
              <a:rPr lang="ru-RU" sz="2200" dirty="0">
                <a:latin typeface="+mn-lt"/>
              </a:rPr>
              <a:t>в формате </a:t>
            </a:r>
            <a:r>
              <a:rPr lang="en-US" sz="2200" dirty="0">
                <a:latin typeface="+mn-lt"/>
              </a:rPr>
              <a:t>ISO 8601</a:t>
            </a:r>
          </a:p>
          <a:p>
            <a:endParaRPr lang="ru-RU" dirty="0" smtClean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Требования к аннотации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99721" y="1257886"/>
            <a:ext cx="40617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1097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583" y="1099930"/>
            <a:ext cx="8242852" cy="3664227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+mn-lt"/>
              </a:rPr>
              <a:t>Содержательные </a:t>
            </a:r>
            <a:r>
              <a:rPr lang="ru-RU" b="1" dirty="0">
                <a:latin typeface="+mn-lt"/>
              </a:rPr>
              <a:t>требования</a:t>
            </a:r>
            <a:endParaRPr lang="ru-RU" sz="1200" dirty="0">
              <a:latin typeface="+mn-lt"/>
            </a:endParaRPr>
          </a:p>
          <a:p>
            <a:pPr lvl="0"/>
            <a:r>
              <a:rPr lang="ru-RU" b="1" dirty="0">
                <a:latin typeface="+mn-lt"/>
              </a:rPr>
              <a:t>Цель аннотации</a:t>
            </a:r>
            <a:endParaRPr lang="ru-RU" sz="1200" dirty="0">
              <a:latin typeface="+mn-lt"/>
            </a:endParaRPr>
          </a:p>
          <a:p>
            <a:pPr lvl="1"/>
            <a:r>
              <a:rPr lang="ru-RU" dirty="0">
                <a:latin typeface="+mn-lt"/>
              </a:rPr>
              <a:t>Фиксация </a:t>
            </a:r>
            <a:r>
              <a:rPr lang="ru-RU" b="1" dirty="0">
                <a:latin typeface="+mn-lt"/>
              </a:rPr>
              <a:t>значимых событий</a:t>
            </a:r>
            <a:r>
              <a:rPr lang="ru-RU" dirty="0">
                <a:latin typeface="+mn-lt"/>
              </a:rPr>
              <a:t> (в частности, сюжетных выборов) в играх, на которые реагируют как стримеры, так и зрители.</a:t>
            </a:r>
            <a:endParaRPr lang="ru-RU" sz="1200" dirty="0">
              <a:latin typeface="+mn-lt"/>
            </a:endParaRPr>
          </a:p>
          <a:p>
            <a:pPr lvl="1"/>
            <a:r>
              <a:rPr lang="ru-RU" dirty="0">
                <a:latin typeface="+mn-lt"/>
              </a:rPr>
              <a:t>Анализируется не только </a:t>
            </a:r>
            <a:r>
              <a:rPr lang="ru-RU" b="1" dirty="0">
                <a:latin typeface="+mn-lt"/>
              </a:rPr>
              <a:t>факт выбора</a:t>
            </a:r>
            <a:r>
              <a:rPr lang="ru-RU" dirty="0">
                <a:latin typeface="+mn-lt"/>
              </a:rPr>
              <a:t>, но и его </a:t>
            </a:r>
            <a:r>
              <a:rPr lang="ru-RU" b="1" dirty="0">
                <a:latin typeface="+mn-lt"/>
              </a:rPr>
              <a:t>контекст</a:t>
            </a:r>
            <a:r>
              <a:rPr lang="ru-RU" dirty="0">
                <a:latin typeface="+mn-lt"/>
              </a:rPr>
              <a:t>, </a:t>
            </a:r>
            <a:r>
              <a:rPr lang="ru-RU" b="1" dirty="0">
                <a:latin typeface="+mn-lt"/>
              </a:rPr>
              <a:t>последствия</a:t>
            </a:r>
            <a:r>
              <a:rPr lang="ru-RU" dirty="0">
                <a:latin typeface="+mn-lt"/>
              </a:rPr>
              <a:t>, </a:t>
            </a:r>
            <a:r>
              <a:rPr lang="ru-RU" b="1" dirty="0">
                <a:latin typeface="+mn-lt"/>
              </a:rPr>
              <a:t>эмоциональные реакции</a:t>
            </a:r>
            <a:r>
              <a:rPr lang="ru-RU" dirty="0">
                <a:latin typeface="+mn-lt"/>
              </a:rPr>
              <a:t> и </a:t>
            </a:r>
            <a:r>
              <a:rPr lang="ru-RU" b="1" dirty="0">
                <a:latin typeface="+mn-lt"/>
              </a:rPr>
              <a:t>общественное восприятие</a:t>
            </a:r>
            <a:r>
              <a:rPr lang="ru-RU" dirty="0">
                <a:latin typeface="+mn-lt"/>
              </a:rPr>
              <a:t>.</a:t>
            </a:r>
            <a:endParaRPr lang="ru-RU" sz="1200" dirty="0">
              <a:latin typeface="+mn-lt"/>
            </a:endParaRPr>
          </a:p>
          <a:p>
            <a:pPr lvl="0"/>
            <a:r>
              <a:rPr lang="ru-RU" b="1" dirty="0">
                <a:latin typeface="+mn-lt"/>
              </a:rPr>
              <a:t>Полнота аннотации</a:t>
            </a:r>
            <a:endParaRPr lang="ru-RU" sz="1200" dirty="0">
              <a:latin typeface="+mn-lt"/>
            </a:endParaRPr>
          </a:p>
          <a:p>
            <a:pPr lvl="1"/>
            <a:r>
              <a:rPr lang="ru-RU" dirty="0">
                <a:latin typeface="+mn-lt"/>
              </a:rPr>
              <a:t>Разметка должна включать:</a:t>
            </a:r>
            <a:endParaRPr lang="ru-RU" sz="1200" dirty="0">
              <a:latin typeface="+mn-lt"/>
            </a:endParaRPr>
          </a:p>
          <a:p>
            <a:pPr lvl="2"/>
            <a:r>
              <a:rPr lang="ru-RU" dirty="0">
                <a:latin typeface="+mn-lt"/>
              </a:rPr>
              <a:t>сделанный игроком выбор</a:t>
            </a:r>
            <a:r>
              <a:rPr lang="en-US" dirty="0">
                <a:latin typeface="+mn-lt"/>
              </a:rPr>
              <a:t> (</a:t>
            </a:r>
            <a:r>
              <a:rPr lang="en-US" dirty="0" err="1">
                <a:latin typeface="+mn-lt"/>
              </a:rPr>
              <a:t>choice_description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selected_choice_index</a:t>
            </a:r>
            <a:r>
              <a:rPr lang="en-US" dirty="0">
                <a:latin typeface="+mn-lt"/>
              </a:rPr>
              <a:t>);</a:t>
            </a:r>
            <a:endParaRPr lang="ru-RU" sz="1200" dirty="0">
              <a:latin typeface="+mn-lt"/>
            </a:endParaRPr>
          </a:p>
          <a:p>
            <a:pPr lvl="2"/>
            <a:r>
              <a:rPr lang="ru-RU" dirty="0">
                <a:latin typeface="+mn-lt"/>
              </a:rPr>
              <a:t>альтернативы (</a:t>
            </a:r>
            <a:r>
              <a:rPr lang="ru-RU" dirty="0" err="1">
                <a:latin typeface="+mn-lt"/>
              </a:rPr>
              <a:t>alt_choices</a:t>
            </a:r>
            <a:r>
              <a:rPr lang="ru-RU" dirty="0">
                <a:latin typeface="+mn-lt"/>
              </a:rPr>
              <a:t>);</a:t>
            </a:r>
            <a:endParaRPr lang="ru-RU" sz="1200" dirty="0">
              <a:latin typeface="+mn-lt"/>
            </a:endParaRPr>
          </a:p>
          <a:p>
            <a:pPr lvl="2"/>
            <a:r>
              <a:rPr lang="ru-RU" dirty="0">
                <a:latin typeface="+mn-lt"/>
              </a:rPr>
              <a:t>реакцию стримера (текст, эмоции, интенсивность);</a:t>
            </a:r>
            <a:endParaRPr lang="ru-RU" sz="1200" dirty="0">
              <a:latin typeface="+mn-lt"/>
            </a:endParaRPr>
          </a:p>
          <a:p>
            <a:pPr lvl="2"/>
            <a:r>
              <a:rPr lang="ru-RU" dirty="0">
                <a:latin typeface="+mn-lt"/>
              </a:rPr>
              <a:t>зрительские комментарии (тональность, смысл, сущности).</a:t>
            </a:r>
            <a:endParaRPr lang="ru-RU" sz="1200" dirty="0">
              <a:latin typeface="+mn-lt"/>
            </a:endParaRPr>
          </a:p>
          <a:p>
            <a:endParaRPr lang="ru-RU" dirty="0" smtClean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Требования к аннотации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399721" y="1257886"/>
            <a:ext cx="40617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595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99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Аннотационная схема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2" y="398164"/>
            <a:ext cx="6082147" cy="46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99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разметки</a:t>
            </a:r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703662"/>
              </p:ext>
            </p:extLst>
          </p:nvPr>
        </p:nvGraphicFramePr>
        <p:xfrm>
          <a:off x="81010" y="922472"/>
          <a:ext cx="4517493" cy="3321618"/>
        </p:xfrm>
        <a:graphic>
          <a:graphicData uri="http://schemas.openxmlformats.org/drawingml/2006/table">
            <a:tbl>
              <a:tblPr/>
              <a:tblGrid>
                <a:gridCol w="2238639">
                  <a:extLst>
                    <a:ext uri="{9D8B030D-6E8A-4147-A177-3AD203B41FA5}">
                      <a16:colId xmlns:a16="http://schemas.microsoft.com/office/drawing/2014/main" val="3836557760"/>
                    </a:ext>
                  </a:extLst>
                </a:gridCol>
                <a:gridCol w="2278854">
                  <a:extLst>
                    <a:ext uri="{9D8B030D-6E8A-4147-A177-3AD203B41FA5}">
                      <a16:colId xmlns:a16="http://schemas.microsoft.com/office/drawing/2014/main" val="2264189744"/>
                    </a:ext>
                  </a:extLst>
                </a:gridCol>
              </a:tblGrid>
              <a:tr h="315030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594307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annotation_id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714867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annotation_version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827611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game_id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Mass Effect 3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176852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event_id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15029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event_type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moral_choice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110477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context_description</a:t>
                      </a: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Suggestion to sabotage cure of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genofage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246306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choice_description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The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krogan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deserve a cure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867476"/>
                  </a:ext>
                </a:extLst>
              </a:tr>
              <a:tr h="3150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consequence_type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6336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Plot consequence</a:t>
                      </a:r>
                    </a:p>
                  </a:txBody>
                  <a:tcPr marL="66001" marR="66001" marT="66001" marB="66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0365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515865"/>
            <a:ext cx="298686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effectLst/>
                <a:latin typeface="+mn-lt"/>
                <a:cs typeface="Golos Text" panose="020B0604020202020204" charset="0"/>
              </a:rPr>
              <a:t>1. Общая информация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7299"/>
              </p:ext>
            </p:extLst>
          </p:nvPr>
        </p:nvGraphicFramePr>
        <p:xfrm>
          <a:off x="4724399" y="922472"/>
          <a:ext cx="4227443" cy="4193136"/>
        </p:xfrm>
        <a:graphic>
          <a:graphicData uri="http://schemas.openxmlformats.org/drawingml/2006/table">
            <a:tbl>
              <a:tblPr/>
              <a:tblGrid>
                <a:gridCol w="2094904">
                  <a:extLst>
                    <a:ext uri="{9D8B030D-6E8A-4147-A177-3AD203B41FA5}">
                      <a16:colId xmlns:a16="http://schemas.microsoft.com/office/drawing/2014/main" val="1196731096"/>
                    </a:ext>
                  </a:extLst>
                </a:gridCol>
                <a:gridCol w="2132539">
                  <a:extLst>
                    <a:ext uri="{9D8B030D-6E8A-4147-A177-3AD203B41FA5}">
                      <a16:colId xmlns:a16="http://schemas.microsoft.com/office/drawing/2014/main" val="1034505246"/>
                    </a:ext>
                  </a:extLst>
                </a:gridCol>
              </a:tblGrid>
              <a:tr h="279373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330356"/>
                  </a:ext>
                </a:extLst>
              </a:tr>
              <a:tr h="56745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selected_choice.desc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The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krogan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cure will be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spreaded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Mordin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Solus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will sacrifice himself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530697"/>
                  </a:ext>
                </a:extLst>
              </a:tr>
              <a:tr h="27937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selected_choice.rate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  <a:cs typeface="Golos Text" panose="020B0604020202020204" charset="0"/>
                        </a:rPr>
                        <a:t>0.96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550355"/>
                  </a:ext>
                </a:extLst>
              </a:tr>
              <a:tr h="6279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alt_choices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[0].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desc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The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krogan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cure will be sabotaged,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Mordin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Solus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 can be saved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18524"/>
                  </a:ext>
                </a:extLst>
              </a:tr>
              <a:tr h="27937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alt_choices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[0].rate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0.4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099111"/>
                  </a:ext>
                </a:extLst>
              </a:tr>
              <a:tr h="27937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choice_rank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571017"/>
                  </a:ext>
                </a:extLst>
              </a:tr>
              <a:tr h="27937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global_choice_rate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0.96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769825"/>
                  </a:ext>
                </a:extLst>
              </a:tr>
              <a:tr h="27937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total_responses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8000000.0</a:t>
                      </a: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616986"/>
                  </a:ext>
                </a:extLst>
              </a:tr>
              <a:tr h="45363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data_source</a:t>
                      </a:r>
                    </a:p>
                  </a:txBody>
                  <a:tcPr marL="52946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latin typeface="+mn-lt"/>
                          <a:cs typeface="Golos Text" panose="020B0604020202020204" charset="0"/>
                          <a:hlinkClick r:id="rId2"/>
                        </a:rPr>
                        <a:t>https://x.com/masseffect/status/1420036454042857472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55152" marR="55152" marT="55152" marB="5515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394044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24399" y="515865"/>
            <a:ext cx="196699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4283" tIns="45720" rIns="-14283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effectLst/>
                <a:latin typeface="+mn-lt"/>
                <a:cs typeface="Golos Text" panose="020B0604020202020204" charset="0"/>
              </a:rPr>
              <a:t>2. Выбор игрока</a:t>
            </a:r>
          </a:p>
        </p:txBody>
      </p:sp>
    </p:spTree>
    <p:extLst>
      <p:ext uri="{BB962C8B-B14F-4D97-AF65-F5344CB8AC3E}">
        <p14:creationId xmlns:p14="http://schemas.microsoft.com/office/powerpoint/2010/main" val="21993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99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разметки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7393" y="875321"/>
            <a:ext cx="268206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dirty="0">
                <a:solidFill>
                  <a:srgbClr val="404040"/>
                </a:solidFill>
                <a:latin typeface="+mn-lt"/>
                <a:cs typeface="Golos Text" panose="020B0604020202020204" charset="0"/>
              </a:rPr>
              <a:t>3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n-lt"/>
                <a:cs typeface="Golos Text" panose="020B0604020202020204" charset="0"/>
              </a:rPr>
              <a:t>. </a:t>
            </a:r>
            <a:r>
              <a:rPr lang="ru-RU" b="1" dirty="0">
                <a:latin typeface="+mn-lt"/>
                <a:cs typeface="Golos Text" panose="020B0604020202020204" charset="0"/>
              </a:rPr>
              <a:t>Реакции стримера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141843" y="878743"/>
            <a:ext cx="196699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4283" tIns="45720" rIns="-14283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b="1" dirty="0" smtClean="0">
                <a:latin typeface="+mn-lt"/>
                <a:cs typeface="Golos Text" panose="020B0604020202020204" charset="0"/>
              </a:rPr>
              <a:t>6. </a:t>
            </a:r>
            <a:r>
              <a:rPr lang="ru-RU" b="1" dirty="0">
                <a:latin typeface="+mn-lt"/>
                <a:cs typeface="Golos Text" panose="020B0604020202020204" charset="0"/>
              </a:rPr>
              <a:t>Метаданные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0717"/>
              </p:ext>
            </p:extLst>
          </p:nvPr>
        </p:nvGraphicFramePr>
        <p:xfrm>
          <a:off x="212035" y="1337690"/>
          <a:ext cx="3776869" cy="3086394"/>
        </p:xfrm>
        <a:graphic>
          <a:graphicData uri="http://schemas.openxmlformats.org/drawingml/2006/table">
            <a:tbl>
              <a:tblPr/>
              <a:tblGrid>
                <a:gridCol w="1871624">
                  <a:extLst>
                    <a:ext uri="{9D8B030D-6E8A-4147-A177-3AD203B41FA5}">
                      <a16:colId xmlns:a16="http://schemas.microsoft.com/office/drawing/2014/main" val="3989258538"/>
                    </a:ext>
                  </a:extLst>
                </a:gridCol>
                <a:gridCol w="1905245">
                  <a:extLst>
                    <a:ext uri="{9D8B030D-6E8A-4147-A177-3AD203B41FA5}">
                      <a16:colId xmlns:a16="http://schemas.microsoft.com/office/drawing/2014/main" val="2948218953"/>
                    </a:ext>
                  </a:extLst>
                </a:gridCol>
              </a:tblGrid>
              <a:tr h="475078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83822"/>
                  </a:ext>
                </a:extLst>
              </a:tr>
              <a:tr h="47507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video_id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72503"/>
                  </a:ext>
                </a:extLst>
              </a:tr>
              <a:tr h="47507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streamer_reaction_id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324882"/>
                  </a:ext>
                </a:extLst>
              </a:tr>
              <a:tr h="7554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streamer_verbal_note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"He is going to be fine. He did it. Get out of there </a:t>
                      </a:r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Mordin</a:t>
                      </a:r>
                      <a:r>
                        <a:rPr lang="en-US" sz="1400" dirty="0">
                          <a:effectLst/>
                          <a:latin typeface="+mn-lt"/>
                          <a:cs typeface="Golos Text" panose="020B0604020202020204" charset="0"/>
                        </a:rPr>
                        <a:t>"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155408"/>
                  </a:ext>
                </a:extLst>
              </a:tr>
              <a:tr h="75545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video_url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dirty="0">
                          <a:effectLst/>
                          <a:latin typeface="+mn-lt"/>
                          <a:cs typeface="Golos Text" panose="020B0604020202020204" charset="0"/>
                          <a:hlinkClick r:id="rId2"/>
                        </a:rPr>
                        <a:t>https://www.youtube.com/shorts/-wnVehCqxzQ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119313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97588"/>
              </p:ext>
            </p:extLst>
          </p:nvPr>
        </p:nvGraphicFramePr>
        <p:xfrm>
          <a:off x="5141843" y="1337690"/>
          <a:ext cx="3491948" cy="1424940"/>
        </p:xfrm>
        <a:graphic>
          <a:graphicData uri="http://schemas.openxmlformats.org/drawingml/2006/table">
            <a:tbl>
              <a:tblPr/>
              <a:tblGrid>
                <a:gridCol w="1922744">
                  <a:extLst>
                    <a:ext uri="{9D8B030D-6E8A-4147-A177-3AD203B41FA5}">
                      <a16:colId xmlns:a16="http://schemas.microsoft.com/office/drawing/2014/main" val="363655843"/>
                    </a:ext>
                  </a:extLst>
                </a:gridCol>
                <a:gridCol w="1569204">
                  <a:extLst>
                    <a:ext uri="{9D8B030D-6E8A-4147-A177-3AD203B41FA5}">
                      <a16:colId xmlns:a16="http://schemas.microsoft.com/office/drawing/2014/main" val="2838116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sz="14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1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973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n-lt"/>
                          <a:cs typeface="Golos Text" panose="020B0604020202020204" charset="0"/>
                        </a:rPr>
                        <a:t>annotator_id</a:t>
                      </a: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3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+mn-lt"/>
                          <a:cs typeface="Golos Text" panose="020B0604020202020204" charset="0"/>
                        </a:rPr>
                        <a:t>annotation_timestamp</a:t>
                      </a:r>
                      <a:endParaRPr lang="en-US" sz="14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  <a:latin typeface="+mn-lt"/>
                          <a:cs typeface="Golos Text" panose="020B0604020202020204" charset="0"/>
                        </a:rPr>
                        <a:t>2025-06-10 15:01:00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51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7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99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разметки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1010" y="539324"/>
            <a:ext cx="268206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b="1" dirty="0" smtClean="0">
                <a:solidFill>
                  <a:srgbClr val="404040"/>
                </a:solidFill>
                <a:latin typeface="+mn-lt"/>
                <a:cs typeface="Golos Text" panose="020B0604020202020204" charset="0"/>
              </a:rPr>
              <a:t>4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+mn-lt"/>
                <a:cs typeface="Golos Text" panose="020B0604020202020204" charset="0"/>
              </a:rPr>
              <a:t>. </a:t>
            </a:r>
            <a:r>
              <a:rPr lang="ru-RU" b="1" dirty="0">
                <a:latin typeface="+mn-lt"/>
                <a:cs typeface="Golos Text" panose="020B0604020202020204" charset="0"/>
              </a:rPr>
              <a:t>Сегменты аудио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898967"/>
              </p:ext>
            </p:extLst>
          </p:nvPr>
        </p:nvGraphicFramePr>
        <p:xfrm>
          <a:off x="132522" y="1009719"/>
          <a:ext cx="8242852" cy="4021720"/>
        </p:xfrm>
        <a:graphic>
          <a:graphicData uri="http://schemas.openxmlformats.org/drawingml/2006/table">
            <a:tbl>
              <a:tblPr/>
              <a:tblGrid>
                <a:gridCol w="3949148">
                  <a:extLst>
                    <a:ext uri="{9D8B030D-6E8A-4147-A177-3AD203B41FA5}">
                      <a16:colId xmlns:a16="http://schemas.microsoft.com/office/drawing/2014/main" val="2660558847"/>
                    </a:ext>
                  </a:extLst>
                </a:gridCol>
                <a:gridCol w="4293704">
                  <a:extLst>
                    <a:ext uri="{9D8B030D-6E8A-4147-A177-3AD203B41FA5}">
                      <a16:colId xmlns:a16="http://schemas.microsoft.com/office/drawing/2014/main" val="513855525"/>
                    </a:ext>
                  </a:extLst>
                </a:gridCol>
              </a:tblGrid>
              <a:tr h="253870"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  <a:latin typeface="+mn-lt"/>
                          <a:cs typeface="Golos Text" panose="020B0604020202020204" charset="0"/>
                        </a:rPr>
                        <a:t>Поле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1" dirty="0">
                          <a:effectLst/>
                          <a:latin typeface="+mn-lt"/>
                          <a:cs typeface="Golos Text" panose="020B0604020202020204" charset="0"/>
                        </a:rPr>
                        <a:t>Значение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023470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segment_id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910800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start_time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  <a:latin typeface="+mn-lt"/>
                          <a:cs typeface="Golos Text" panose="020B0604020202020204" charset="0"/>
                        </a:rPr>
                        <a:t>11.0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149241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end_time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  <a:latin typeface="+mn-lt"/>
                          <a:cs typeface="Golos Text" panose="020B0604020202020204" charset="0"/>
                        </a:rPr>
                        <a:t>13.0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966727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speaker_id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  <a:latin typeface="+mn-lt"/>
                          <a:cs typeface="Golos Text" panose="020B0604020202020204" charset="0"/>
                        </a:rPr>
                        <a:t>1.0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62297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transcript_text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"He is going to be fine"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83815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tokens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["he","is","going","to","be","fine"]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53074"/>
                  </a:ext>
                </a:extLst>
              </a:tr>
              <a:tr h="4036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Golos Text" panose="020B0604020202020204" charset="0"/>
                        </a:rPr>
                        <a:t>dependency_tree</a:t>
                      </a:r>
                      <a:endParaRPr lang="en-US" sz="1200" dirty="0">
                        <a:effectLst/>
                        <a:latin typeface="+mn-lt"/>
                        <a:cs typeface="Golos Text" panose="020B0604020202020204" charset="0"/>
                      </a:endParaRP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[{"head_token_index":1,"dep_label":"nsubj","dependent_index":0}, ...]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00730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entities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cs typeface="Golos Text" panose="020B0604020202020204" charset="0"/>
                        </a:rPr>
                        <a:t>[]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403881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sentiment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negative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687633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audio_emotion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sadness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425915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reaction_intensity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cs typeface="Golos Text" panose="020B0604020202020204" charset="0"/>
                        </a:rPr>
                        <a:t>3.0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531139"/>
                  </a:ext>
                </a:extLst>
              </a:tr>
              <a:tr h="25387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mfcc_features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effectLst/>
                          <a:latin typeface="+mn-lt"/>
                          <a:cs typeface="Golos Text" panose="020B0604020202020204" charset="0"/>
                        </a:rPr>
                        <a:t>[0.12, -0.34, ..., 1.22]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495872"/>
                  </a:ext>
                </a:extLst>
              </a:tr>
              <a:tr h="40369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Golos Text" panose="020B0604020202020204" charset="0"/>
                        </a:rPr>
                        <a:t>spectral_features</a:t>
                      </a:r>
                    </a:p>
                  </a:txBody>
                  <a:tcPr marL="37565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Golos Text" panose="020B0604020202020204" charset="0"/>
                        </a:rPr>
                        <a:t>{"spectral_centroid":450.2,"spectral_bandwidth":1200.5,"zero_crossing_rate":0.08}</a:t>
                      </a:r>
                    </a:p>
                  </a:txBody>
                  <a:tcPr marL="39130" marR="39130" marT="39130" marB="391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812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4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5439</TotalTime>
  <Words>509</Words>
  <Application>Microsoft Office PowerPoint</Application>
  <PresentationFormat>Экран (16:9)</PresentationFormat>
  <Paragraphs>158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Структурирование и разметка данных</vt:lpstr>
      <vt:lpstr>Цель и задачи проекта</vt:lpstr>
      <vt:lpstr>Используемые модальности</vt:lpstr>
      <vt:lpstr>Требования к аннотации</vt:lpstr>
      <vt:lpstr>Требования к аннотации</vt:lpstr>
      <vt:lpstr>Аннотационная схема</vt:lpstr>
      <vt:lpstr>Пример разметки</vt:lpstr>
      <vt:lpstr>Пример разметки</vt:lpstr>
      <vt:lpstr>Пример разметки</vt:lpstr>
      <vt:lpstr>Пример разметки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Aleks</cp:lastModifiedBy>
  <cp:revision>112</cp:revision>
  <dcterms:created xsi:type="dcterms:W3CDTF">2014-06-27T12:30:22Z</dcterms:created>
  <dcterms:modified xsi:type="dcterms:W3CDTF">2025-06-17T15:27:43Z</dcterms:modified>
</cp:coreProperties>
</file>